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353" r:id="rId5"/>
    <p:sldId id="329" r:id="rId6"/>
    <p:sldId id="358" r:id="rId7"/>
    <p:sldId id="359" r:id="rId8"/>
    <p:sldId id="354" r:id="rId9"/>
    <p:sldId id="357" r:id="rId10"/>
    <p:sldId id="360" r:id="rId11"/>
    <p:sldId id="331" r:id="rId12"/>
    <p:sldId id="345" r:id="rId13"/>
    <p:sldId id="364" r:id="rId14"/>
    <p:sldId id="361" r:id="rId15"/>
    <p:sldId id="362" r:id="rId16"/>
    <p:sldId id="363" r:id="rId17"/>
    <p:sldId id="365" r:id="rId18"/>
    <p:sldId id="355" r:id="rId19"/>
    <p:sldId id="366" r:id="rId20"/>
    <p:sldId id="3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66" autoAdjust="0"/>
  </p:normalViewPr>
  <p:slideViewPr>
    <p:cSldViewPr snapToGrid="0">
      <p:cViewPr varScale="1">
        <p:scale>
          <a:sx n="80" d="100"/>
          <a:sy n="80" d="100"/>
        </p:scale>
        <p:origin x="58" y="101"/>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9/4/2024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9/4/2024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138610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8</a:t>
            </a:fld>
            <a:endParaRPr lang="en-US" dirty="0"/>
          </a:p>
        </p:txBody>
      </p:sp>
    </p:spTree>
    <p:extLst>
      <p:ext uri="{BB962C8B-B14F-4D97-AF65-F5344CB8AC3E}">
        <p14:creationId xmlns:p14="http://schemas.microsoft.com/office/powerpoint/2010/main" val="323751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dirty="0"/>
          </a:p>
        </p:txBody>
      </p:sp>
    </p:spTree>
    <p:extLst>
      <p:ext uri="{BB962C8B-B14F-4D97-AF65-F5344CB8AC3E}">
        <p14:creationId xmlns:p14="http://schemas.microsoft.com/office/powerpoint/2010/main" val="1331803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dirty="0"/>
              <a:t>Click icon to add picture</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dirty="0"/>
              <a:t>Click icon to add picture</a:t>
            </a:r>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dirty="0"/>
              <a:t>Click icon to add picture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pexels.com/photo/inside-forest-photography-90478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frontiersin.org/articles/10.3389/fnagi.2017.00329" TargetMode="External"/><Relationship Id="rId2" Type="http://schemas.openxmlformats.org/officeDocument/2006/relationships/image" Target="../media/image22.jpg"/><Relationship Id="rId1" Type="http://schemas.openxmlformats.org/officeDocument/2006/relationships/slideLayout" Target="../slideLayouts/slideLayout7.xml"/><Relationship Id="rId6" Type="http://schemas.openxmlformats.org/officeDocument/2006/relationships/hyperlink" Target="https://creativecommons.org/licenses/by/3.0/" TargetMode="Externa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sefiks.com/2017/11/19/how-random-forests-can-keep-you-from-decision-tree/" TargetMode="External"/><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74645"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b="1" spc="300" dirty="0"/>
              <a:t>Random Forest </a:t>
            </a:r>
            <a:br>
              <a:rPr lang="en-US" b="1" spc="300" dirty="0"/>
            </a:br>
            <a:r>
              <a:rPr lang="en-US" b="1" spc="300" dirty="0"/>
              <a:t>For Regression and Classification</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8"/>
            <a:ext cx="5321808" cy="824404"/>
          </a:xfrm>
        </p:spPr>
        <p:txBody>
          <a:bodyPr/>
          <a:lstStyle/>
          <a:p>
            <a:r>
              <a:rPr lang="en-US" dirty="0"/>
              <a:t>Kareem Ameerah​</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Random Forest For Classification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732526" y="1408176"/>
            <a:ext cx="5696712" cy="5112258"/>
          </a:xfrm>
          <a:noFill/>
        </p:spPr>
        <p:txBody>
          <a:bodyPr vert="horz" lIns="91440" tIns="45720" rIns="91440" bIns="45720" rtlCol="0" anchor="t">
            <a:normAutofit fontScale="77500" lnSpcReduction="20000"/>
          </a:bodyPr>
          <a:lstStyle/>
          <a:p>
            <a:pPr marL="0" indent="0" algn="ctr">
              <a:buNone/>
            </a:pPr>
            <a:r>
              <a:rPr lang="en-US" b="1" i="0" dirty="0">
                <a:solidFill>
                  <a:schemeClr val="tx1"/>
                </a:solidFill>
                <a:effectLst/>
                <a:latin typeface="__Inter_36bd41"/>
              </a:rPr>
              <a:t>Common Applications of Random Forest Regression</a:t>
            </a:r>
          </a:p>
          <a:p>
            <a:pPr marL="0" indent="0" algn="l">
              <a:buNone/>
            </a:pPr>
            <a:r>
              <a:rPr lang="en-US" b="0" i="0" dirty="0">
                <a:solidFill>
                  <a:srgbClr val="D1D5DB"/>
                </a:solidFill>
                <a:effectLst/>
                <a:latin typeface="__Inter_36bd41"/>
              </a:rPr>
              <a:t>Random Forest regression has numerous applications in various fields, including:</a:t>
            </a:r>
          </a:p>
          <a:p>
            <a:pPr algn="l"/>
            <a:r>
              <a:rPr lang="en-US" b="1" i="0" dirty="0">
                <a:solidFill>
                  <a:srgbClr val="D1D5DB"/>
                </a:solidFill>
                <a:effectLst/>
                <a:latin typeface="__Inter_36bd41"/>
              </a:rPr>
              <a:t>Predicting Continuous Outcomes</a:t>
            </a:r>
            <a:r>
              <a:rPr lang="en-US" b="0" i="0" dirty="0">
                <a:solidFill>
                  <a:srgbClr val="D1D5DB"/>
                </a:solidFill>
                <a:effectLst/>
                <a:latin typeface="__Inter_36bd41"/>
              </a:rPr>
              <a:t>: Random Forest Regression is widely used in predicting continuous outcomes such as stock prices, temperatures, energy consumption, and more.</a:t>
            </a:r>
          </a:p>
          <a:p>
            <a:pPr algn="l"/>
            <a:r>
              <a:rPr lang="en-US" b="1" i="0" dirty="0">
                <a:solidFill>
                  <a:srgbClr val="D1D5DB"/>
                </a:solidFill>
                <a:effectLst/>
                <a:latin typeface="__Inter_36bd41"/>
              </a:rPr>
              <a:t>2. Energy Load Forecasting</a:t>
            </a:r>
            <a:r>
              <a:rPr lang="en-US" b="0" i="0" dirty="0">
                <a:solidFill>
                  <a:srgbClr val="D1D5DB"/>
                </a:solidFill>
                <a:effectLst/>
                <a:latin typeface="__Inter_36bd41"/>
              </a:rPr>
              <a:t>: Random Forest Regression is used to forecast energy load demand, which helps in optimizing energy production and reducing waste.</a:t>
            </a:r>
          </a:p>
          <a:p>
            <a:pPr algn="l"/>
            <a:r>
              <a:rPr lang="en-US" b="1" i="0" dirty="0">
                <a:solidFill>
                  <a:srgbClr val="D1D5DB"/>
                </a:solidFill>
                <a:effectLst/>
                <a:latin typeface="__Inter_36bd41"/>
              </a:rPr>
              <a:t>3. Real Estate Price Prediction</a:t>
            </a:r>
            <a:r>
              <a:rPr lang="en-US" b="0" i="0" dirty="0">
                <a:solidFill>
                  <a:srgbClr val="D1D5DB"/>
                </a:solidFill>
                <a:effectLst/>
                <a:latin typeface="__Inter_36bd41"/>
              </a:rPr>
              <a:t>: Random Forest Regression is used to predict real estate prices based on features such as location, size, and amenities.</a:t>
            </a:r>
          </a:p>
          <a:p>
            <a:pPr algn="l"/>
            <a:r>
              <a:rPr lang="en-US" b="1" i="0" dirty="0">
                <a:solidFill>
                  <a:srgbClr val="D1D5DB"/>
                </a:solidFill>
                <a:effectLst/>
                <a:latin typeface="__Inter_36bd41"/>
              </a:rPr>
              <a:t>4. Credit Risk Assessment</a:t>
            </a:r>
            <a:r>
              <a:rPr lang="en-US" b="0" i="0" dirty="0">
                <a:solidFill>
                  <a:srgbClr val="D1D5DB"/>
                </a:solidFill>
                <a:effectLst/>
                <a:latin typeface="__Inter_36bd41"/>
              </a:rPr>
              <a:t>: Random Forest Regression is used to assess credit risk by predicting the probability of default based on credit scores, income, and other factors.</a:t>
            </a:r>
          </a:p>
          <a:p>
            <a:pPr algn="l"/>
            <a:r>
              <a:rPr lang="en-US" b="1" i="0" dirty="0">
                <a:solidFill>
                  <a:srgbClr val="D1D5DB"/>
                </a:solidFill>
                <a:effectLst/>
                <a:latin typeface="__Inter_36bd41"/>
              </a:rPr>
              <a:t>5. Customer Churn Prediction</a:t>
            </a:r>
            <a:r>
              <a:rPr lang="en-US" b="0" i="0" dirty="0">
                <a:solidFill>
                  <a:srgbClr val="D1D5DB"/>
                </a:solidFill>
                <a:effectLst/>
                <a:latin typeface="__Inter_36bd41"/>
              </a:rPr>
              <a:t>: Random Forest Regression is used to predict customer churn by analyzing customer behavior, usage patterns, and other factors.</a:t>
            </a:r>
          </a:p>
          <a:p>
            <a:pPr marL="0" indent="0" algn="l">
              <a:buNone/>
            </a:pPr>
            <a:endParaRPr lang="en-US" b="0" i="0" dirty="0">
              <a:solidFill>
                <a:srgbClr val="D1D5DB"/>
              </a:solidFill>
              <a:effectLst/>
              <a:latin typeface="__Inter_36bd41"/>
            </a:endParaRP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467824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21792" y="722376"/>
            <a:ext cx="6419088" cy="2350008"/>
          </a:xfrm>
          <a:noFill/>
        </p:spPr>
        <p:txBody>
          <a:bodyPr>
            <a:noAutofit/>
          </a:bodyPr>
          <a:lstStyle/>
          <a:p>
            <a:r>
              <a:rPr lang="en-US" dirty="0"/>
              <a:t>Random Forest For Classification</a:t>
            </a:r>
          </a:p>
        </p:txBody>
      </p:sp>
      <p:pic>
        <p:nvPicPr>
          <p:cNvPr id="9" name="Picture Placeholder 5">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7754488" y="0"/>
            <a:ext cx="4434464" cy="6858000"/>
          </a:xfrm>
          <a:solidFill>
            <a:schemeClr val="bg1">
              <a:lumMod val="95000"/>
            </a:schemeClr>
          </a:solidFill>
        </p:spPr>
      </p:pic>
    </p:spTree>
    <p:extLst>
      <p:ext uri="{BB962C8B-B14F-4D97-AF65-F5344CB8AC3E}">
        <p14:creationId xmlns:p14="http://schemas.microsoft.com/office/powerpoint/2010/main" val="134008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Random Forest For Classification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724144" y="1536192"/>
            <a:ext cx="5696712" cy="4820158"/>
          </a:xfrm>
          <a:noFill/>
        </p:spPr>
        <p:txBody>
          <a:bodyPr vert="horz" lIns="91440" tIns="45720" rIns="91440" bIns="45720" rtlCol="0" anchor="t">
            <a:normAutofit fontScale="77500" lnSpcReduction="20000"/>
          </a:bodyPr>
          <a:lstStyle/>
          <a:p>
            <a:r>
              <a:rPr lang="en-US" b="0" i="0" dirty="0">
                <a:solidFill>
                  <a:schemeClr val="tx1"/>
                </a:solidFill>
                <a:effectLst/>
                <a:latin typeface="__Inter_36bd41"/>
              </a:rPr>
              <a:t>In classification tasks, the goal is to predict a categorical output variable. Random Forest classification works similarly to regression, but the final output is typically the </a:t>
            </a:r>
            <a:r>
              <a:rPr lang="en-US" b="1" i="0" dirty="0">
                <a:solidFill>
                  <a:schemeClr val="tx1"/>
                </a:solidFill>
                <a:effectLst/>
                <a:latin typeface="__Inter_36bd41"/>
              </a:rPr>
              <a:t>class label with the highest vote from each tree.</a:t>
            </a:r>
          </a:p>
          <a:p>
            <a:pPr marL="0" indent="0" algn="ctr">
              <a:buNone/>
            </a:pPr>
            <a:r>
              <a:rPr lang="en-US" b="1" i="0" dirty="0">
                <a:solidFill>
                  <a:schemeClr val="tx1"/>
                </a:solidFill>
                <a:effectLst/>
                <a:latin typeface="__Inter_36bd41"/>
              </a:rPr>
              <a:t>Here are the steps involved in Random Forest </a:t>
            </a:r>
            <a:r>
              <a:rPr lang="en-US" b="1" dirty="0">
                <a:solidFill>
                  <a:schemeClr val="tx1"/>
                </a:solidFill>
                <a:latin typeface="__Inter_36bd41"/>
              </a:rPr>
              <a:t>classification</a:t>
            </a:r>
            <a:r>
              <a:rPr lang="en-US" b="1" i="0" dirty="0">
                <a:solidFill>
                  <a:schemeClr val="tx1"/>
                </a:solidFill>
                <a:effectLst/>
                <a:latin typeface="__Inter_36bd41"/>
              </a:rPr>
              <a:t>:</a:t>
            </a:r>
          </a:p>
          <a:p>
            <a:pPr algn="l">
              <a:buFont typeface="+mj-lt"/>
              <a:buAutoNum type="arabicPeriod"/>
            </a:pPr>
            <a:r>
              <a:rPr lang="en-US" b="1" i="0" dirty="0">
                <a:solidFill>
                  <a:schemeClr val="tx1"/>
                </a:solidFill>
                <a:effectLst/>
                <a:latin typeface="__Inter_36bd41"/>
              </a:rPr>
              <a:t>Data Prep</a:t>
            </a:r>
            <a:r>
              <a:rPr lang="en-US" b="0" i="0" dirty="0">
                <a:solidFill>
                  <a:schemeClr val="tx1"/>
                </a:solidFill>
                <a:effectLst/>
                <a:latin typeface="__Inter_36bd41"/>
              </a:rPr>
              <a:t>: Prepare data.</a:t>
            </a:r>
          </a:p>
          <a:p>
            <a:pPr algn="l">
              <a:buFont typeface="+mj-lt"/>
              <a:buAutoNum type="arabicPeriod"/>
            </a:pPr>
            <a:r>
              <a:rPr lang="en-US" b="1" i="0" dirty="0">
                <a:solidFill>
                  <a:schemeClr val="tx1"/>
                </a:solidFill>
                <a:effectLst/>
                <a:latin typeface="__Inter_36bd41"/>
              </a:rPr>
              <a:t>Bootstrap</a:t>
            </a:r>
            <a:r>
              <a:rPr lang="en-US" b="0" i="0" dirty="0">
                <a:solidFill>
                  <a:schemeClr val="tx1"/>
                </a:solidFill>
                <a:effectLst/>
                <a:latin typeface="__Inter_36bd41"/>
              </a:rPr>
              <a:t>: Sample data with replacement.</a:t>
            </a:r>
          </a:p>
          <a:p>
            <a:pPr algn="l">
              <a:buFont typeface="+mj-lt"/>
              <a:buAutoNum type="arabicPeriod"/>
            </a:pPr>
            <a:r>
              <a:rPr lang="en-US" b="1" i="0" dirty="0">
                <a:solidFill>
                  <a:schemeClr val="tx1"/>
                </a:solidFill>
                <a:effectLst/>
                <a:latin typeface="__Inter_36bd41"/>
              </a:rPr>
              <a:t>Tree Creation</a:t>
            </a:r>
            <a:r>
              <a:rPr lang="en-US" b="0" i="0" dirty="0">
                <a:solidFill>
                  <a:schemeClr val="tx1"/>
                </a:solidFill>
                <a:effectLst/>
                <a:latin typeface="__Inter_36bd41"/>
              </a:rPr>
              <a:t>: Create decision trees on samples.</a:t>
            </a:r>
          </a:p>
          <a:p>
            <a:pPr algn="l">
              <a:buFont typeface="+mj-lt"/>
              <a:buAutoNum type="arabicPeriod"/>
            </a:pPr>
            <a:r>
              <a:rPr lang="en-US" b="1" i="0" dirty="0">
                <a:solidFill>
                  <a:schemeClr val="tx1"/>
                </a:solidFill>
                <a:effectLst/>
                <a:latin typeface="__Inter_36bd41"/>
              </a:rPr>
              <a:t>Random Feature Selection</a:t>
            </a:r>
            <a:r>
              <a:rPr lang="en-US" b="0" i="0" dirty="0">
                <a:solidFill>
                  <a:schemeClr val="tx1"/>
                </a:solidFill>
                <a:effectLst/>
                <a:latin typeface="__Inter_36bd41"/>
              </a:rPr>
              <a:t>: Select random features for each tree.</a:t>
            </a:r>
          </a:p>
          <a:p>
            <a:pPr algn="l">
              <a:buFont typeface="+mj-lt"/>
              <a:buAutoNum type="arabicPeriod"/>
            </a:pPr>
            <a:r>
              <a:rPr lang="en-US" b="1" i="0" dirty="0">
                <a:solidFill>
                  <a:schemeClr val="tx1"/>
                </a:solidFill>
                <a:effectLst/>
                <a:latin typeface="__Inter_36bd41"/>
              </a:rPr>
              <a:t>Tree Voting</a:t>
            </a:r>
            <a:r>
              <a:rPr lang="en-US" b="0" i="0" dirty="0">
                <a:solidFill>
                  <a:schemeClr val="tx1"/>
                </a:solidFill>
                <a:effectLst/>
                <a:latin typeface="__Inter_36bd41"/>
              </a:rPr>
              <a:t>: Each tree predicts class label.</a:t>
            </a:r>
          </a:p>
          <a:p>
            <a:pPr algn="l">
              <a:buFont typeface="+mj-lt"/>
              <a:buAutoNum type="arabicPeriod"/>
            </a:pPr>
            <a:r>
              <a:rPr lang="en-US" b="1" i="0" dirty="0">
                <a:solidFill>
                  <a:schemeClr val="tx1"/>
                </a:solidFill>
                <a:effectLst/>
                <a:latin typeface="__Inter_36bd41"/>
              </a:rPr>
              <a:t>Final Prediction</a:t>
            </a:r>
            <a:r>
              <a:rPr lang="en-US" b="0" i="0" dirty="0">
                <a:solidFill>
                  <a:schemeClr val="tx1"/>
                </a:solidFill>
                <a:effectLst/>
                <a:latin typeface="__Inter_36bd41"/>
              </a:rPr>
              <a:t>: Choose class label with most votes.</a:t>
            </a:r>
          </a:p>
          <a:p>
            <a:pPr algn="l">
              <a:buFont typeface="+mj-lt"/>
              <a:buAutoNum type="arabicPeriod"/>
            </a:pPr>
            <a:r>
              <a:rPr lang="en-US" b="1" i="0" dirty="0">
                <a:solidFill>
                  <a:schemeClr val="tx1"/>
                </a:solidFill>
                <a:effectLst/>
                <a:latin typeface="__Inter_36bd41"/>
              </a:rPr>
              <a:t>Forest Creation</a:t>
            </a:r>
            <a:r>
              <a:rPr lang="en-US" b="0" i="0" dirty="0">
                <a:solidFill>
                  <a:schemeClr val="tx1"/>
                </a:solidFill>
                <a:effectLst/>
                <a:latin typeface="__Inter_36bd41"/>
              </a:rPr>
              <a:t>: Combine multiple trees to create fore</a:t>
            </a:r>
          </a:p>
          <a:p>
            <a:pPr marL="0" indent="0" algn="l">
              <a:buNone/>
            </a:pPr>
            <a:endParaRPr lang="en-US" b="0" i="0" dirty="0">
              <a:solidFill>
                <a:srgbClr val="D1D5DB"/>
              </a:solidFill>
              <a:effectLst/>
              <a:latin typeface="__Inter_36bd41"/>
            </a:endParaRP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124737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normAutofit/>
          </a:bodyPr>
          <a:lstStyle/>
          <a:p>
            <a:pPr algn="ctr"/>
            <a:r>
              <a:rPr lang="en-US" b="1" dirty="0">
                <a:solidFill>
                  <a:schemeClr val="tx1"/>
                </a:solidFill>
                <a:effectLst>
                  <a:outerShdw blurRad="38100" dist="38100" dir="2700000" algn="tl">
                    <a:srgbClr val="000000">
                      <a:alpha val="43137"/>
                    </a:srgbClr>
                  </a:outerShdw>
                </a:effectLst>
              </a:rPr>
              <a:t>Tree Voting</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6" name="Content Placeholder 5">
            <a:extLst>
              <a:ext uri="{FF2B5EF4-FFF2-40B4-BE49-F238E27FC236}">
                <a16:creationId xmlns:a16="http://schemas.microsoft.com/office/drawing/2014/main" id="{37A9AF73-309B-B1B6-31A8-A0A66BD2AB01}"/>
              </a:ext>
            </a:extLst>
          </p:cNvPr>
          <p:cNvSpPr>
            <a:spLocks noGrp="1"/>
          </p:cNvSpPr>
          <p:nvPr>
            <p:ph sz="quarter" idx="13"/>
          </p:nvPr>
        </p:nvSpPr>
        <p:spPr>
          <a:xfrm>
            <a:off x="841248" y="2770631"/>
            <a:ext cx="10515600" cy="3950844"/>
          </a:xfrm>
        </p:spPr>
        <p:txBody>
          <a:bodyPr>
            <a:normAutofit fontScale="47500" lnSpcReduction="20000"/>
          </a:bodyPr>
          <a:lstStyle/>
          <a:p>
            <a:pPr algn="l"/>
            <a:r>
              <a:rPr lang="en-US" sz="2900" b="0" i="0" dirty="0">
                <a:solidFill>
                  <a:schemeClr val="tx1"/>
                </a:solidFill>
                <a:effectLst/>
                <a:latin typeface="__Inter_36bd41"/>
              </a:rPr>
              <a:t>So, imagine we have all decided to order something to eat in class. Each person has an idea of what we should order, and they tell you their choice.</a:t>
            </a:r>
          </a:p>
          <a:p>
            <a:pPr algn="l"/>
            <a:r>
              <a:rPr lang="en-US" sz="2900" b="0" i="0" dirty="0">
                <a:solidFill>
                  <a:schemeClr val="tx1"/>
                </a:solidFill>
                <a:effectLst/>
                <a:latin typeface="__Inter_36bd41"/>
              </a:rPr>
              <a:t>In Random Forest, each person is like a special kind of computer program called a "decision tree". Each decision tree looks at the data (like the different restaurants/vendors on glovo) and makes a guess about what we should order.</a:t>
            </a:r>
          </a:p>
          <a:p>
            <a:pPr algn="l"/>
            <a:r>
              <a:rPr lang="en-US" sz="2900" b="0" i="0" dirty="0">
                <a:solidFill>
                  <a:schemeClr val="tx1"/>
                </a:solidFill>
                <a:effectLst/>
                <a:latin typeface="__Inter_36bd41"/>
              </a:rPr>
              <a:t>But, instead of just listening to one person, we ask everyone in class (all the decision trees) what they think we should order. And then, we count how many friends said each vendor/restaurant.</a:t>
            </a:r>
          </a:p>
          <a:p>
            <a:pPr algn="l"/>
            <a:r>
              <a:rPr lang="en-US" sz="2900" b="0" i="0" dirty="0">
                <a:solidFill>
                  <a:schemeClr val="tx1"/>
                </a:solidFill>
                <a:effectLst/>
                <a:latin typeface="__Inter_36bd41"/>
              </a:rPr>
              <a:t>The vendor/restaurant that the most people mention is the one we would order from! That's like the final prediction.</a:t>
            </a:r>
          </a:p>
          <a:p>
            <a:pPr algn="l"/>
            <a:r>
              <a:rPr lang="en-US" sz="2900" b="0" i="0" dirty="0">
                <a:solidFill>
                  <a:schemeClr val="tx1"/>
                </a:solidFill>
                <a:effectLst/>
                <a:latin typeface="__Inter_36bd41"/>
              </a:rPr>
              <a:t>For example, let's say we have 5 people in </a:t>
            </a:r>
            <a:r>
              <a:rPr lang="en-US" sz="2900" dirty="0">
                <a:solidFill>
                  <a:schemeClr val="tx1"/>
                </a:solidFill>
                <a:latin typeface="__Inter_36bd41"/>
              </a:rPr>
              <a:t>our data science class</a:t>
            </a:r>
            <a:r>
              <a:rPr lang="en-US" sz="2900" b="0" i="0" dirty="0">
                <a:solidFill>
                  <a:schemeClr val="tx1"/>
                </a:solidFill>
                <a:effectLst/>
                <a:latin typeface="__Inter_36bd41"/>
              </a:rPr>
              <a:t> (decision trees), and they all say:</a:t>
            </a:r>
          </a:p>
          <a:p>
            <a:pPr algn="l">
              <a:buFont typeface="Arial" panose="020B0604020202020204" pitchFamily="34" charset="0"/>
              <a:buChar char="•"/>
            </a:pPr>
            <a:r>
              <a:rPr lang="en-US" sz="2900" dirty="0">
                <a:solidFill>
                  <a:schemeClr val="tx1"/>
                </a:solidFill>
                <a:latin typeface="__Inter_36bd41"/>
              </a:rPr>
              <a:t>Dami</a:t>
            </a:r>
            <a:r>
              <a:rPr lang="en-US" sz="2900" b="0" i="0" dirty="0">
                <a:solidFill>
                  <a:schemeClr val="tx1"/>
                </a:solidFill>
                <a:effectLst/>
                <a:latin typeface="__Inter_36bd41"/>
              </a:rPr>
              <a:t>: “The Place"</a:t>
            </a:r>
          </a:p>
          <a:p>
            <a:pPr algn="l">
              <a:buFont typeface="Arial" panose="020B0604020202020204" pitchFamily="34" charset="0"/>
              <a:buChar char="•"/>
            </a:pPr>
            <a:r>
              <a:rPr lang="en-US" sz="2900" dirty="0">
                <a:solidFill>
                  <a:schemeClr val="tx1"/>
                </a:solidFill>
                <a:latin typeface="__Inter_36bd41"/>
              </a:rPr>
              <a:t>Emeka</a:t>
            </a:r>
            <a:r>
              <a:rPr lang="en-US" sz="2900" b="0" i="0" dirty="0">
                <a:solidFill>
                  <a:schemeClr val="tx1"/>
                </a:solidFill>
                <a:effectLst/>
                <a:latin typeface="__Inter_36bd41"/>
              </a:rPr>
              <a:t>: “Sweet Sensation"</a:t>
            </a:r>
          </a:p>
          <a:p>
            <a:pPr algn="l">
              <a:buFont typeface="Arial" panose="020B0604020202020204" pitchFamily="34" charset="0"/>
              <a:buChar char="•"/>
            </a:pPr>
            <a:r>
              <a:rPr lang="en-US" sz="2900" dirty="0">
                <a:solidFill>
                  <a:schemeClr val="tx1"/>
                </a:solidFill>
                <a:latin typeface="__Inter_36bd41"/>
              </a:rPr>
              <a:t>Mr. Obinna</a:t>
            </a:r>
            <a:r>
              <a:rPr lang="en-US" sz="2900" b="0" i="0" dirty="0">
                <a:solidFill>
                  <a:schemeClr val="tx1"/>
                </a:solidFill>
                <a:effectLst/>
                <a:latin typeface="__Inter_36bd41"/>
              </a:rPr>
              <a:t>: " The Place"</a:t>
            </a:r>
          </a:p>
          <a:p>
            <a:pPr algn="l">
              <a:buFont typeface="Arial" panose="020B0604020202020204" pitchFamily="34" charset="0"/>
              <a:buChar char="•"/>
            </a:pPr>
            <a:r>
              <a:rPr lang="en-US" sz="2900" dirty="0">
                <a:solidFill>
                  <a:schemeClr val="tx1"/>
                </a:solidFill>
                <a:latin typeface="__Inter_36bd41"/>
              </a:rPr>
              <a:t>Zion</a:t>
            </a:r>
            <a:r>
              <a:rPr lang="en-US" sz="2900" b="0" i="0" dirty="0">
                <a:solidFill>
                  <a:schemeClr val="tx1"/>
                </a:solidFill>
                <a:effectLst/>
                <a:latin typeface="__Inter_36bd41"/>
              </a:rPr>
              <a:t>: “Dodo Pizza"</a:t>
            </a:r>
          </a:p>
          <a:p>
            <a:pPr algn="l">
              <a:buFont typeface="Arial" panose="020B0604020202020204" pitchFamily="34" charset="0"/>
              <a:buChar char="•"/>
            </a:pPr>
            <a:r>
              <a:rPr lang="en-US" sz="2900" dirty="0">
                <a:solidFill>
                  <a:schemeClr val="tx1"/>
                </a:solidFill>
                <a:latin typeface="__Inter_36bd41"/>
              </a:rPr>
              <a:t>Folarin</a:t>
            </a:r>
            <a:r>
              <a:rPr lang="en-US" sz="2900" b="0" i="0" dirty="0">
                <a:solidFill>
                  <a:schemeClr val="tx1"/>
                </a:solidFill>
                <a:effectLst/>
                <a:latin typeface="__Inter_36bd41"/>
              </a:rPr>
              <a:t>: " The Place"</a:t>
            </a:r>
          </a:p>
          <a:p>
            <a:pPr algn="l"/>
            <a:r>
              <a:rPr lang="en-US" sz="2900" b="0" i="0" dirty="0">
                <a:solidFill>
                  <a:schemeClr val="tx1"/>
                </a:solidFill>
                <a:effectLst/>
                <a:latin typeface="__Inter_36bd41"/>
              </a:rPr>
              <a:t>We count the votes, and we see that 3 people said " The Place!, </a:t>
            </a:r>
            <a:r>
              <a:rPr lang="en-US" sz="2900" dirty="0">
                <a:solidFill>
                  <a:schemeClr val="tx1"/>
                </a:solidFill>
                <a:latin typeface="__Inter_36bd41"/>
              </a:rPr>
              <a:t>1</a:t>
            </a:r>
            <a:r>
              <a:rPr lang="en-US" sz="2900" b="0" i="0" dirty="0">
                <a:solidFill>
                  <a:schemeClr val="tx1"/>
                </a:solidFill>
                <a:effectLst/>
                <a:latin typeface="__Inter_36bd41"/>
              </a:rPr>
              <a:t> person said “Sweet sensation “ and the last person said “Dodo Pizza”. So, we choose to </a:t>
            </a:r>
            <a:r>
              <a:rPr lang="en-US" sz="2900" dirty="0">
                <a:solidFill>
                  <a:schemeClr val="tx1"/>
                </a:solidFill>
                <a:latin typeface="__Inter_36bd41"/>
              </a:rPr>
              <a:t>order from The Place</a:t>
            </a:r>
            <a:endParaRPr lang="en-US" sz="2900" b="0" i="0" dirty="0">
              <a:solidFill>
                <a:schemeClr val="tx1"/>
              </a:solidFill>
              <a:effectLst/>
              <a:latin typeface="__Inter_36bd41"/>
            </a:endParaRPr>
          </a:p>
          <a:p>
            <a:pPr algn="l"/>
            <a:r>
              <a:rPr lang="en-US" sz="2900" b="0" i="0" dirty="0">
                <a:solidFill>
                  <a:schemeClr val="tx1"/>
                </a:solidFill>
                <a:effectLst/>
                <a:latin typeface="__Inter_36bd41"/>
              </a:rPr>
              <a:t>That's basically how Tree Voting works in Random Forest!</a:t>
            </a:r>
          </a:p>
          <a:p>
            <a:endParaRPr lang="en-US" dirty="0"/>
          </a:p>
        </p:txBody>
      </p:sp>
    </p:spTree>
    <p:extLst>
      <p:ext uri="{BB962C8B-B14F-4D97-AF65-F5344CB8AC3E}">
        <p14:creationId xmlns:p14="http://schemas.microsoft.com/office/powerpoint/2010/main" val="1729368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Random Forest For Classification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724144" y="1536192"/>
            <a:ext cx="5696712" cy="4820158"/>
          </a:xfrm>
          <a:noFill/>
        </p:spPr>
        <p:txBody>
          <a:bodyPr vert="horz" lIns="91440" tIns="45720" rIns="91440" bIns="45720" rtlCol="0" anchor="t">
            <a:normAutofit fontScale="92500" lnSpcReduction="20000"/>
          </a:bodyPr>
          <a:lstStyle/>
          <a:p>
            <a:pPr marL="0" indent="0" algn="ctr">
              <a:buNone/>
            </a:pPr>
            <a:r>
              <a:rPr lang="en-US" b="1" i="0" dirty="0">
                <a:solidFill>
                  <a:schemeClr val="tx1"/>
                </a:solidFill>
                <a:effectLst/>
                <a:latin typeface="__Inter_36bd41"/>
              </a:rPr>
              <a:t>Common Applications of Random Forest Classification</a:t>
            </a:r>
          </a:p>
          <a:p>
            <a:pPr algn="l"/>
            <a:r>
              <a:rPr lang="en-US" b="0" i="0" dirty="0">
                <a:solidFill>
                  <a:srgbClr val="D1D5DB"/>
                </a:solidFill>
                <a:effectLst/>
                <a:latin typeface="__Inter_36bd41"/>
              </a:rPr>
              <a:t>Random Forest classification has numerous applications in various fields, including:</a:t>
            </a:r>
          </a:p>
          <a:p>
            <a:pPr algn="l">
              <a:buFont typeface="Arial" panose="020B0604020202020204" pitchFamily="34" charset="0"/>
              <a:buChar char="•"/>
            </a:pPr>
            <a:r>
              <a:rPr lang="en-US" b="1" i="0" dirty="0">
                <a:solidFill>
                  <a:srgbClr val="D1D5DB"/>
                </a:solidFill>
                <a:effectLst/>
                <a:latin typeface="__Inter_36bd41"/>
              </a:rPr>
              <a:t>Image Classification</a:t>
            </a:r>
            <a:r>
              <a:rPr lang="en-US" b="0" i="0" dirty="0">
                <a:solidFill>
                  <a:srgbClr val="D1D5DB"/>
                </a:solidFill>
                <a:effectLst/>
                <a:latin typeface="__Inter_36bd41"/>
              </a:rPr>
              <a:t>: Random Forest can be used for image classification tasks, such as object detection and facial recognition.</a:t>
            </a:r>
          </a:p>
          <a:p>
            <a:pPr algn="l">
              <a:buFont typeface="Arial" panose="020B0604020202020204" pitchFamily="34" charset="0"/>
              <a:buChar char="•"/>
            </a:pPr>
            <a:r>
              <a:rPr lang="en-US" b="1" i="0" dirty="0">
                <a:solidFill>
                  <a:srgbClr val="D1D5DB"/>
                </a:solidFill>
                <a:effectLst/>
                <a:latin typeface="__Inter_36bd41"/>
              </a:rPr>
              <a:t>Text Classification</a:t>
            </a:r>
            <a:r>
              <a:rPr lang="en-US" b="0" i="0" dirty="0">
                <a:solidFill>
                  <a:srgbClr val="D1D5DB"/>
                </a:solidFill>
                <a:effectLst/>
                <a:latin typeface="__Inter_36bd41"/>
              </a:rPr>
              <a:t>: Random Forest can be used for text classification tasks, such as sentiment analysis and spam detection.</a:t>
            </a:r>
          </a:p>
          <a:p>
            <a:pPr algn="l">
              <a:buFont typeface="Arial" panose="020B0604020202020204" pitchFamily="34" charset="0"/>
              <a:buChar char="•"/>
            </a:pPr>
            <a:r>
              <a:rPr lang="en-US" b="1" i="0" dirty="0">
                <a:solidFill>
                  <a:srgbClr val="D1D5DB"/>
                </a:solidFill>
                <a:effectLst/>
                <a:latin typeface="__Inter_36bd41"/>
              </a:rPr>
              <a:t>Bioinformatics</a:t>
            </a:r>
            <a:r>
              <a:rPr lang="en-US" b="0" i="0" dirty="0">
                <a:solidFill>
                  <a:srgbClr val="D1D5DB"/>
                </a:solidFill>
                <a:effectLst/>
                <a:latin typeface="__Inter_36bd41"/>
              </a:rPr>
              <a:t>: Random Forest can be used for bioinformatics tasks, such as protein function prediction and gene expression analysis.</a:t>
            </a:r>
          </a:p>
          <a:p>
            <a:pPr algn="l">
              <a:buFont typeface="Arial" panose="020B0604020202020204" pitchFamily="34" charset="0"/>
              <a:buChar char="•"/>
            </a:pPr>
            <a:r>
              <a:rPr lang="en-US" b="1" i="0" dirty="0">
                <a:solidFill>
                  <a:srgbClr val="D1D5DB"/>
                </a:solidFill>
                <a:effectLst/>
                <a:latin typeface="__Inter_36bd41"/>
              </a:rPr>
              <a:t>Finance</a:t>
            </a:r>
            <a:r>
              <a:rPr lang="en-US" b="0" i="0" dirty="0">
                <a:solidFill>
                  <a:srgbClr val="D1D5DB"/>
                </a:solidFill>
                <a:effectLst/>
                <a:latin typeface="__Inter_36bd41"/>
              </a:rPr>
              <a:t>: Random Forest can be used for finance tasks, such as credit risk assessment and stock market prediction.</a:t>
            </a:r>
          </a:p>
          <a:p>
            <a:pPr marL="0" indent="0" algn="l">
              <a:buNone/>
            </a:pPr>
            <a:endParaRPr lang="en-US" b="0" i="0" dirty="0">
              <a:solidFill>
                <a:srgbClr val="D1D5DB"/>
              </a:solidFill>
              <a:effectLst/>
              <a:latin typeface="__Inter_36bd41"/>
            </a:endParaRP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1800222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60">
          <a:fgClr>
            <a:schemeClr val="accent1"/>
          </a:fgClr>
          <a:bgClr>
            <a:schemeClr val="bg1"/>
          </a:bgClr>
        </a:patt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2C0F469-9EA6-0942-67ED-8D4851C74BF6}"/>
              </a:ext>
            </a:extLst>
          </p:cNvPr>
          <p:cNvPicPr>
            <a:picLocks noGrp="1" noChangeAspect="1"/>
          </p:cNvPicPr>
          <p:nvPr>
            <p:ph sz="quarter" idx="13"/>
          </p:nvPr>
        </p:nvPicPr>
        <p:blipFill>
          <a:blip r:embed="rId2">
            <a:extLst>
              <a:ext uri="{837473B0-CC2E-450A-ABE3-18F120FF3D39}">
                <a1611:picAttrSrcUrl xmlns:a1611="http://schemas.microsoft.com/office/drawing/2016/11/main" r:id="rId3"/>
              </a:ext>
            </a:extLst>
          </a:blip>
          <a:srcRect/>
          <a:stretch/>
        </p:blipFill>
        <p:spPr>
          <a:xfrm>
            <a:off x="0" y="2013137"/>
            <a:ext cx="12190599" cy="5075695"/>
          </a:xfrm>
          <a:solidFill>
            <a:schemeClr val="bg1">
              <a:lumMod val="95000"/>
            </a:schemeClr>
          </a:solidFill>
        </p:spPr>
      </p:pic>
      <p:sp>
        <p:nvSpPr>
          <p:cNvPr id="7" name="Title 6">
            <a:extLst>
              <a:ext uri="{FF2B5EF4-FFF2-40B4-BE49-F238E27FC236}">
                <a16:creationId xmlns:a16="http://schemas.microsoft.com/office/drawing/2014/main" id="{DF951822-544C-11FC-36D3-F53CE376B9C9}"/>
              </a:ext>
            </a:extLst>
          </p:cNvPr>
          <p:cNvSpPr>
            <a:spLocks noGrp="1"/>
          </p:cNvSpPr>
          <p:nvPr>
            <p:ph type="title"/>
          </p:nvPr>
        </p:nvSpPr>
        <p:spPr/>
        <p:txBody>
          <a:bodyPr/>
          <a:lstStyle/>
          <a:p>
            <a:r>
              <a:rPr lang="en-US" dirty="0"/>
              <a:t>Advantages Vs Disadvantages</a:t>
            </a:r>
          </a:p>
        </p:txBody>
      </p:sp>
      <p:sp>
        <p:nvSpPr>
          <p:cNvPr id="8" name="Subtitle 7">
            <a:extLst>
              <a:ext uri="{FF2B5EF4-FFF2-40B4-BE49-F238E27FC236}">
                <a16:creationId xmlns:a16="http://schemas.microsoft.com/office/drawing/2014/main" id="{D289A6C7-C300-4AAC-DEAE-687BBDA3074C}"/>
              </a:ext>
            </a:extLst>
          </p:cNvPr>
          <p:cNvSpPr>
            <a:spLocks noGrp="1"/>
          </p:cNvSpPr>
          <p:nvPr>
            <p:ph sz="quarter" idx="12"/>
          </p:nvPr>
        </p:nvSpPr>
        <p:spPr>
          <a:xfrm>
            <a:off x="932688" y="2523744"/>
            <a:ext cx="4864608" cy="3758913"/>
          </a:xfrm>
        </p:spPr>
        <p:txBody>
          <a:bodyPr>
            <a:normAutofit fontScale="40000" lnSpcReduction="20000"/>
          </a:bodyPr>
          <a:lstStyle/>
          <a:p>
            <a:r>
              <a:rPr lang="en-US" sz="3200" b="1" dirty="0">
                <a:solidFill>
                  <a:schemeClr val="bg1"/>
                </a:solidFill>
              </a:rPr>
              <a:t>ADVANTAGES</a:t>
            </a:r>
          </a:p>
          <a:p>
            <a:pPr algn="l">
              <a:buFont typeface="+mj-lt"/>
              <a:buAutoNum type="arabicPeriod"/>
            </a:pPr>
            <a:r>
              <a:rPr lang="en-US" sz="3200" b="1" i="0" dirty="0">
                <a:solidFill>
                  <a:srgbClr val="D1D5DB"/>
                </a:solidFill>
                <a:effectLst/>
                <a:latin typeface="__Inter_36bd41"/>
              </a:rPr>
              <a:t>Handling High-Dimensional Data: Random Forest can handle high-dimensional data with a large number of features.</a:t>
            </a:r>
          </a:p>
          <a:p>
            <a:pPr algn="l">
              <a:buFont typeface="+mj-lt"/>
              <a:buAutoNum type="arabicPeriod"/>
            </a:pPr>
            <a:r>
              <a:rPr lang="en-US" sz="3200" b="1" i="0" dirty="0">
                <a:solidFill>
                  <a:srgbClr val="D1D5DB"/>
                </a:solidFill>
                <a:effectLst/>
                <a:latin typeface="__Inter_36bd41"/>
              </a:rPr>
              <a:t>Handling Missing Values: Random Forest can handle missing values in the data.</a:t>
            </a:r>
          </a:p>
          <a:p>
            <a:pPr algn="l">
              <a:buFont typeface="+mj-lt"/>
              <a:buAutoNum type="arabicPeriod"/>
            </a:pPr>
            <a:r>
              <a:rPr lang="en-US" sz="3200" b="1" i="0" dirty="0">
                <a:solidFill>
                  <a:srgbClr val="D1D5DB"/>
                </a:solidFill>
                <a:effectLst/>
                <a:latin typeface="__Inter_36bd41"/>
              </a:rPr>
              <a:t>Robust to Outliers: Random Forest is robust to outliers in the data.</a:t>
            </a:r>
          </a:p>
          <a:p>
            <a:pPr algn="l">
              <a:buFont typeface="+mj-lt"/>
              <a:buAutoNum type="arabicPeriod"/>
            </a:pPr>
            <a:r>
              <a:rPr lang="en-US" sz="3200" b="1" i="0" dirty="0">
                <a:solidFill>
                  <a:srgbClr val="D1D5DB"/>
                </a:solidFill>
                <a:effectLst/>
                <a:latin typeface="__Inter_36bd41"/>
              </a:rPr>
              <a:t>Improved Accuracy: Random Forest can provide improved accuracy compared to individual decision trees.</a:t>
            </a:r>
          </a:p>
          <a:p>
            <a:pPr algn="l">
              <a:buFont typeface="+mj-lt"/>
              <a:buAutoNum type="arabicPeriod"/>
            </a:pPr>
            <a:r>
              <a:rPr lang="en-US" sz="3200" b="1" i="0" dirty="0">
                <a:solidFill>
                  <a:srgbClr val="D1D5DB"/>
                </a:solidFill>
                <a:effectLst/>
                <a:latin typeface="__Inter_36bd41"/>
              </a:rPr>
              <a:t>Handling Non-Linear Relationships: Random Forest can handle non-linear relationships between features.</a:t>
            </a:r>
          </a:p>
          <a:p>
            <a:pPr algn="l">
              <a:buFont typeface="+mj-lt"/>
              <a:buAutoNum type="arabicPeriod"/>
            </a:pPr>
            <a:r>
              <a:rPr lang="en-US" sz="3200" b="1" i="0" dirty="0">
                <a:solidFill>
                  <a:srgbClr val="D1D5DB"/>
                </a:solidFill>
                <a:effectLst/>
                <a:latin typeface="__Inter_36bd41"/>
              </a:rPr>
              <a:t>Feature Importance: Random Forest provides feature importance, which can be used for feature selection.</a:t>
            </a:r>
          </a:p>
          <a:p>
            <a:pPr algn="l">
              <a:buFont typeface="+mj-lt"/>
              <a:buAutoNum type="arabicPeriod"/>
            </a:pPr>
            <a:r>
              <a:rPr lang="en-US" sz="3200" b="1" i="0" dirty="0">
                <a:solidFill>
                  <a:srgbClr val="D1D5DB"/>
                </a:solidFill>
                <a:effectLst/>
                <a:latin typeface="__Inter_36bd41"/>
              </a:rPr>
              <a:t>Parallelization: Random Forest can be parallelized, making it computationally efficient.</a:t>
            </a:r>
          </a:p>
          <a:p>
            <a:pPr algn="l">
              <a:buFont typeface="+mj-lt"/>
              <a:buAutoNum type="arabicPeriod"/>
            </a:pPr>
            <a:r>
              <a:rPr lang="en-US" sz="3200" b="1" i="0" dirty="0">
                <a:solidFill>
                  <a:srgbClr val="D1D5DB"/>
                </a:solidFill>
                <a:effectLst/>
                <a:latin typeface="__Inter_36bd41"/>
              </a:rPr>
              <a:t>Handling Class Imbalance: Random Forest can handle class imbalance problems.</a:t>
            </a:r>
          </a:p>
          <a:p>
            <a:pPr marL="342900" indent="-342900">
              <a:buFont typeface="Arial" panose="020B0604020202020204" pitchFamily="34" charset="0"/>
              <a:buChar char="•"/>
            </a:pPr>
            <a:endParaRPr lang="en-US" dirty="0">
              <a:solidFill>
                <a:schemeClr val="bg1"/>
              </a:solidFill>
            </a:endParaRPr>
          </a:p>
        </p:txBody>
      </p:sp>
      <p:pic>
        <p:nvPicPr>
          <p:cNvPr id="14" name="Picture 13">
            <a:extLst>
              <a:ext uri="{FF2B5EF4-FFF2-40B4-BE49-F238E27FC236}">
                <a16:creationId xmlns:a16="http://schemas.microsoft.com/office/drawing/2014/main" id="{E96736DE-5AE2-4B04-69F4-474224408D30}"/>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
        <p:nvSpPr>
          <p:cNvPr id="2" name="TextBox 1">
            <a:extLst>
              <a:ext uri="{FF2B5EF4-FFF2-40B4-BE49-F238E27FC236}">
                <a16:creationId xmlns:a16="http://schemas.microsoft.com/office/drawing/2014/main" id="{8612E107-7EF5-A272-8AC3-462451F8CAD3}"/>
              </a:ext>
            </a:extLst>
          </p:cNvPr>
          <p:cNvSpPr txBox="1"/>
          <p:nvPr/>
        </p:nvSpPr>
        <p:spPr>
          <a:xfrm>
            <a:off x="-1401" y="6858000"/>
            <a:ext cx="12192000" cy="230832"/>
          </a:xfrm>
          <a:prstGeom prst="rect">
            <a:avLst/>
          </a:prstGeom>
          <a:noFill/>
        </p:spPr>
        <p:txBody>
          <a:bodyPr wrap="square" rtlCol="0">
            <a:spAutoFit/>
          </a:bodyPr>
          <a:lstStyle/>
          <a:p>
            <a:r>
              <a:rPr lang="en-US" sz="900" dirty="0">
                <a:hlinkClick r:id="rId3" tooltip="https://www.frontiersin.org/articles/10.3389/fnagi.2017.00329"/>
              </a:rPr>
              <a:t>This Photo</a:t>
            </a:r>
            <a:r>
              <a:rPr lang="en-US" sz="900" dirty="0"/>
              <a:t> by Unknown Author is licensed under </a:t>
            </a:r>
            <a:r>
              <a:rPr lang="en-US" sz="900" dirty="0">
                <a:hlinkClick r:id="rId6" tooltip="https://creativecommons.org/licenses/by/3.0/"/>
              </a:rPr>
              <a:t>CC BY</a:t>
            </a:r>
            <a:endParaRPr lang="en-US" sz="900" dirty="0"/>
          </a:p>
        </p:txBody>
      </p:sp>
      <p:sp>
        <p:nvSpPr>
          <p:cNvPr id="9" name="Subtitle 7">
            <a:extLst>
              <a:ext uri="{FF2B5EF4-FFF2-40B4-BE49-F238E27FC236}">
                <a16:creationId xmlns:a16="http://schemas.microsoft.com/office/drawing/2014/main" id="{885B25AF-4195-125D-3654-F7ADF9D9732C}"/>
              </a:ext>
            </a:extLst>
          </p:cNvPr>
          <p:cNvSpPr txBox="1">
            <a:spLocks/>
          </p:cNvSpPr>
          <p:nvPr/>
        </p:nvSpPr>
        <p:spPr>
          <a:xfrm>
            <a:off x="6561643" y="2523743"/>
            <a:ext cx="4864608" cy="345795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spcAft>
                <a:spcPts val="0"/>
              </a:spcAft>
              <a:buClr>
                <a:schemeClr val="accent2"/>
              </a:buClr>
              <a:buFont typeface="Arial" panose="020B0604020202020204" pitchFamily="34" charset="0"/>
              <a:buNone/>
              <a:defRPr sz="2400" kern="1200">
                <a:solidFill>
                  <a:schemeClr val="tx2">
                    <a:lumMod val="25000"/>
                  </a:schemeClr>
                </a:solidFill>
                <a:latin typeface="+mn-lt"/>
                <a:ea typeface="+mn-ea"/>
                <a:cs typeface="+mn-cs"/>
              </a:defRPr>
            </a:lvl1pPr>
            <a:lvl2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400" kern="1200">
                <a:solidFill>
                  <a:schemeClr val="tx2">
                    <a:lumMod val="25000"/>
                  </a:schemeClr>
                </a:solidFill>
                <a:latin typeface="+mn-lt"/>
                <a:ea typeface="+mn-ea"/>
                <a:cs typeface="+mn-cs"/>
              </a:defRPr>
            </a:lvl2pPr>
            <a:lvl3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2">
                    <a:lumMod val="25000"/>
                  </a:schemeClr>
                </a:solidFill>
                <a:latin typeface="+mn-lt"/>
                <a:ea typeface="+mn-ea"/>
                <a:cs typeface="+mn-cs"/>
              </a:defRPr>
            </a:lvl3pPr>
            <a:lvl4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2">
                    <a:lumMod val="25000"/>
                  </a:schemeClr>
                </a:solidFill>
                <a:latin typeface="+mn-lt"/>
                <a:ea typeface="+mn-ea"/>
                <a:cs typeface="+mn-cs"/>
              </a:defRPr>
            </a:lvl4pPr>
            <a:lvl5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solidFill>
                  <a:schemeClr val="bg1"/>
                </a:solidFill>
              </a:rPr>
              <a:t>DISADVANTAGES</a:t>
            </a:r>
          </a:p>
          <a:p>
            <a:pPr algn="l">
              <a:buFont typeface="+mj-lt"/>
              <a:buAutoNum type="arabicPeriod"/>
            </a:pPr>
            <a:r>
              <a:rPr lang="en-US" sz="1400" b="1" i="0" dirty="0">
                <a:solidFill>
                  <a:srgbClr val="D1D5DB"/>
                </a:solidFill>
                <a:effectLst/>
                <a:latin typeface="__Inter_36bd41"/>
              </a:rPr>
              <a:t>Computational Complexity</a:t>
            </a:r>
            <a:r>
              <a:rPr lang="en-US" sz="1400" b="0" i="0" dirty="0">
                <a:solidFill>
                  <a:srgbClr val="D1D5DB"/>
                </a:solidFill>
                <a:effectLst/>
                <a:latin typeface="__Inter_36bd41"/>
              </a:rPr>
              <a:t>: Random Forest can be computationally expensive, especially for large datasets.</a:t>
            </a:r>
          </a:p>
          <a:p>
            <a:pPr algn="l">
              <a:buFont typeface="+mj-lt"/>
              <a:buAutoNum type="arabicPeriod"/>
            </a:pPr>
            <a:r>
              <a:rPr lang="en-US" sz="1400" b="1" i="0" dirty="0">
                <a:solidFill>
                  <a:srgbClr val="D1D5DB"/>
                </a:solidFill>
                <a:effectLst/>
                <a:latin typeface="__Inter_36bd41"/>
              </a:rPr>
              <a:t>Overfitting</a:t>
            </a:r>
            <a:r>
              <a:rPr lang="en-US" sz="1400" b="0" i="0" dirty="0">
                <a:solidFill>
                  <a:srgbClr val="D1D5DB"/>
                </a:solidFill>
                <a:effectLst/>
                <a:latin typeface="__Inter_36bd41"/>
              </a:rPr>
              <a:t>: Random Forest can suffer from overfitting if the number of trees is too large.</a:t>
            </a:r>
          </a:p>
          <a:p>
            <a:pPr algn="l">
              <a:buFont typeface="+mj-lt"/>
              <a:buAutoNum type="arabicPeriod"/>
            </a:pPr>
            <a:r>
              <a:rPr lang="en-US" sz="1400" b="1" i="0" dirty="0">
                <a:solidFill>
                  <a:srgbClr val="D1D5DB"/>
                </a:solidFill>
                <a:effectLst/>
                <a:latin typeface="__Inter_36bd41"/>
              </a:rPr>
              <a:t>Difficult to Interpret</a:t>
            </a:r>
            <a:r>
              <a:rPr lang="en-US" sz="1400" b="0" i="0" dirty="0">
                <a:solidFill>
                  <a:srgbClr val="D1D5DB"/>
                </a:solidFill>
                <a:effectLst/>
                <a:latin typeface="__Inter_36bd41"/>
              </a:rPr>
              <a:t>: Random Forest can be difficult to interpret, especially for non-technical stakeholders.</a:t>
            </a:r>
          </a:p>
          <a:p>
            <a:pPr algn="l">
              <a:buFont typeface="+mj-lt"/>
              <a:buAutoNum type="arabicPeriod"/>
            </a:pPr>
            <a:r>
              <a:rPr lang="en-US" sz="1400" b="1" i="0" dirty="0">
                <a:solidFill>
                  <a:srgbClr val="D1D5DB"/>
                </a:solidFill>
                <a:effectLst/>
                <a:latin typeface="__Inter_36bd41"/>
              </a:rPr>
              <a:t>Not Suitable for Small Datasets</a:t>
            </a:r>
            <a:r>
              <a:rPr lang="en-US" sz="1400" b="0" i="0" dirty="0">
                <a:solidFill>
                  <a:srgbClr val="D1D5DB"/>
                </a:solidFill>
                <a:effectLst/>
                <a:latin typeface="__Inter_36bd41"/>
              </a:rPr>
              <a:t>: Random Forest may not be suitable for small datasets, as it can be biased towards the majority class.</a:t>
            </a:r>
          </a:p>
          <a:p>
            <a:pPr algn="l">
              <a:buFont typeface="+mj-lt"/>
              <a:buAutoNum type="arabicPeriod"/>
            </a:pPr>
            <a:r>
              <a:rPr lang="en-US" sz="1400" b="1" i="0" dirty="0">
                <a:solidFill>
                  <a:srgbClr val="D1D5DB"/>
                </a:solidFill>
                <a:effectLst/>
                <a:latin typeface="__Inter_36bd41"/>
              </a:rPr>
              <a:t>Hyperparameter Tuning</a:t>
            </a:r>
            <a:r>
              <a:rPr lang="en-US" sz="1400" b="0" i="0" dirty="0">
                <a:solidFill>
                  <a:srgbClr val="D1D5DB"/>
                </a:solidFill>
                <a:effectLst/>
                <a:latin typeface="__Inter_36bd41"/>
              </a:rPr>
              <a:t>: Random Forest requires hyperparameter tuning, which can be time-consuming.</a:t>
            </a:r>
          </a:p>
          <a:p>
            <a:pPr algn="l">
              <a:buFont typeface="+mj-lt"/>
              <a:buAutoNum type="arabicPeriod"/>
            </a:pPr>
            <a:r>
              <a:rPr lang="en-US" sz="1400" b="1" i="0" dirty="0">
                <a:solidFill>
                  <a:srgbClr val="D1D5DB"/>
                </a:solidFill>
                <a:effectLst/>
                <a:latin typeface="__Inter_36bd41"/>
              </a:rPr>
              <a:t>Not Suitable for Real-Time Systems</a:t>
            </a:r>
            <a:r>
              <a:rPr lang="en-US" sz="1400" b="0" i="0" dirty="0">
                <a:solidFill>
                  <a:srgbClr val="D1D5DB"/>
                </a:solidFill>
                <a:effectLst/>
                <a:latin typeface="__Inter_36bd41"/>
              </a:rPr>
              <a:t>: Random Forest may not be suitable for real-time systems, as it can be computationally expensive.</a:t>
            </a:r>
          </a:p>
          <a:p>
            <a:pPr marL="342900" indent="-34290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08817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6642-B229-CF24-B5E0-72B38F61041C}"/>
              </a:ext>
            </a:extLst>
          </p:cNvPr>
          <p:cNvSpPr>
            <a:spLocks noGrp="1"/>
          </p:cNvSpPr>
          <p:nvPr>
            <p:ph type="title"/>
          </p:nvPr>
        </p:nvSpPr>
        <p:spPr>
          <a:xfrm>
            <a:off x="0" y="1"/>
            <a:ext cx="12192000" cy="2085974"/>
          </a:xfrm>
          <a:solidFill>
            <a:schemeClr val="tx1"/>
          </a:solidFill>
        </p:spPr>
        <p:txBody>
          <a:bodyPr/>
          <a:lstStyle/>
          <a:p>
            <a:pPr algn="ctr"/>
            <a:r>
              <a:rPr lang="en-US" b="1" dirty="0">
                <a:effectLst>
                  <a:outerShdw blurRad="38100" dist="38100" dir="2700000" algn="tl">
                    <a:srgbClr val="000000">
                      <a:alpha val="43137"/>
                    </a:srgbClr>
                  </a:outerShdw>
                </a:effectLst>
              </a:rPr>
              <a:t>BANTER</a:t>
            </a:r>
          </a:p>
        </p:txBody>
      </p:sp>
      <p:pic>
        <p:nvPicPr>
          <p:cNvPr id="8" name="Content Placeholder 7">
            <a:extLst>
              <a:ext uri="{FF2B5EF4-FFF2-40B4-BE49-F238E27FC236}">
                <a16:creationId xmlns:a16="http://schemas.microsoft.com/office/drawing/2014/main" id="{E9192BAF-E78B-47C8-AF60-43C237D42189}"/>
              </a:ext>
            </a:extLst>
          </p:cNvPr>
          <p:cNvPicPr>
            <a:picLocks noGrp="1" noChangeAspect="1"/>
          </p:cNvPicPr>
          <p:nvPr>
            <p:ph sz="quarter" idx="12"/>
          </p:nvPr>
        </p:nvPicPr>
        <p:blipFill>
          <a:blip r:embed="rId2"/>
          <a:stretch>
            <a:fillRect/>
          </a:stretch>
        </p:blipFill>
        <p:spPr>
          <a:xfrm>
            <a:off x="1518443" y="2524125"/>
            <a:ext cx="3694113" cy="3694113"/>
          </a:xfrm>
        </p:spPr>
      </p:pic>
      <p:pic>
        <p:nvPicPr>
          <p:cNvPr id="10" name="Content Placeholder 9">
            <a:extLst>
              <a:ext uri="{FF2B5EF4-FFF2-40B4-BE49-F238E27FC236}">
                <a16:creationId xmlns:a16="http://schemas.microsoft.com/office/drawing/2014/main" id="{81C20744-FC7E-9DC0-74A4-8B60D49F7505}"/>
              </a:ext>
            </a:extLst>
          </p:cNvPr>
          <p:cNvPicPr>
            <a:picLocks noGrp="1" noChangeAspect="1"/>
          </p:cNvPicPr>
          <p:nvPr>
            <p:ph sz="quarter" idx="13"/>
          </p:nvPr>
        </p:nvPicPr>
        <p:blipFill>
          <a:blip r:embed="rId3"/>
          <a:stretch>
            <a:fillRect/>
          </a:stretch>
        </p:blipFill>
        <p:spPr>
          <a:xfrm>
            <a:off x="7269956" y="2524125"/>
            <a:ext cx="3694113" cy="3694113"/>
          </a:xfrm>
        </p:spPr>
      </p:pic>
      <p:sp>
        <p:nvSpPr>
          <p:cNvPr id="5" name="Footer Placeholder 4">
            <a:extLst>
              <a:ext uri="{FF2B5EF4-FFF2-40B4-BE49-F238E27FC236}">
                <a16:creationId xmlns:a16="http://schemas.microsoft.com/office/drawing/2014/main" id="{63418E0E-04CA-EC56-84F6-3816FA304CD5}"/>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0BD4305-A6E3-D40B-8A21-C537F26942D2}"/>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924782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BE365654-D683-BEF4-D4E8-DF1B33C42B1D}"/>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2500" b="12500"/>
          <a:stretch>
            <a:fillRect/>
          </a:stretch>
        </p:blipFill>
        <p:spPr/>
      </p:pic>
      <p:sp>
        <p:nvSpPr>
          <p:cNvPr id="5" name="Footer Placeholder 4">
            <a:extLst>
              <a:ext uri="{FF2B5EF4-FFF2-40B4-BE49-F238E27FC236}">
                <a16:creationId xmlns:a16="http://schemas.microsoft.com/office/drawing/2014/main" id="{7F603B97-FA0D-D0FC-6512-8A4BC6A43E62}"/>
              </a:ext>
            </a:extLst>
          </p:cNvPr>
          <p:cNvSpPr>
            <a:spLocks noGrp="1"/>
          </p:cNvSpPr>
          <p:nvPr>
            <p:ph type="ftr" sz="quarter" idx="4294967295"/>
          </p:nvPr>
        </p:nvSpPr>
        <p:spPr>
          <a:xfrm>
            <a:off x="0" y="6356350"/>
            <a:ext cx="4114800" cy="365125"/>
          </a:xfr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9F5CA8F-2840-DB24-B89B-46B3A8A374E4}"/>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2732371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en-US" dirty="0"/>
              <a:t>Agenda</a:t>
            </a:r>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9048" y="2962656"/>
            <a:ext cx="5385816" cy="2706624"/>
          </a:xfrm>
        </p:spPr>
        <p:txBody>
          <a:bodyPr vert="horz" lIns="91440" tIns="45720" rIns="91440" bIns="45720" rtlCol="0" anchor="t">
            <a:normAutofit fontScale="70000" lnSpcReduction="20000"/>
          </a:bodyPr>
          <a:lstStyle/>
          <a:p>
            <a:r>
              <a:rPr lang="en-US" dirty="0"/>
              <a:t>Definition of Terms</a:t>
            </a:r>
          </a:p>
          <a:p>
            <a:r>
              <a:rPr lang="en-US" dirty="0"/>
              <a:t>Introduction To Random Forest </a:t>
            </a:r>
          </a:p>
          <a:p>
            <a:r>
              <a:rPr lang="en-US" dirty="0"/>
              <a:t>Random Forest For Regression </a:t>
            </a:r>
          </a:p>
          <a:p>
            <a:r>
              <a:rPr lang="en-US" dirty="0"/>
              <a:t>Steps Involved in Random Forest Regression</a:t>
            </a:r>
          </a:p>
          <a:p>
            <a:r>
              <a:rPr lang="en-US" dirty="0"/>
              <a:t>Random Forest For Classification </a:t>
            </a:r>
          </a:p>
          <a:p>
            <a:r>
              <a:rPr lang="en-US" dirty="0"/>
              <a:t>Steps Involved in Random Forest Regression</a:t>
            </a:r>
          </a:p>
          <a:p>
            <a:r>
              <a:rPr lang="en-US" dirty="0"/>
              <a:t>Advantages and Disadvantages of Random Forest</a:t>
            </a:r>
          </a:p>
          <a:p>
            <a:r>
              <a:rPr lang="en-US" dirty="0"/>
              <a:t>Final tips &amp; takeaways</a:t>
            </a:r>
          </a:p>
          <a:p>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chor="b">
            <a:normAutofit/>
          </a:bodyPr>
          <a:lstStyle/>
          <a:p>
            <a:pPr algn="ctr"/>
            <a:r>
              <a:rPr lang="en-US" b="1" dirty="0">
                <a:solidFill>
                  <a:schemeClr val="tx1"/>
                </a:solidFill>
                <a:effectLst>
                  <a:outerShdw blurRad="38100" dist="38100" dir="2700000" algn="tl">
                    <a:srgbClr val="000000">
                      <a:alpha val="43137"/>
                    </a:srgbClr>
                  </a:outerShdw>
                </a:effectLst>
              </a:rPr>
              <a:t>Definition Of Terms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3"/>
          </p:nvPr>
        </p:nvSpPr>
        <p:spPr>
          <a:xfrm>
            <a:off x="3806890" y="2770632"/>
            <a:ext cx="7549958" cy="3585718"/>
          </a:xfrm>
        </p:spPr>
        <p:txBody>
          <a:bodyPr vert="horz" lIns="91440" tIns="45720" rIns="91440" bIns="45720" rtlCol="0" anchor="t">
            <a:normAutofit fontScale="92500" lnSpcReduction="10000"/>
          </a:bodyPr>
          <a:lstStyle/>
          <a:p>
            <a:pPr algn="ctr"/>
            <a:r>
              <a:rPr lang="en-US" sz="3300" b="1" dirty="0">
                <a:solidFill>
                  <a:schemeClr val="tx1"/>
                </a:solidFill>
                <a:effectLst>
                  <a:outerShdw blurRad="38100" dist="38100" dir="2700000" algn="tl">
                    <a:srgbClr val="000000">
                      <a:alpha val="43137"/>
                    </a:srgbClr>
                  </a:outerShdw>
                </a:effectLst>
              </a:rPr>
              <a:t>Bootstrapping</a:t>
            </a:r>
          </a:p>
          <a:p>
            <a:r>
              <a:rPr lang="en-US" b="1" dirty="0">
                <a:solidFill>
                  <a:schemeClr val="tx1"/>
                </a:solidFill>
              </a:rPr>
              <a:t> </a:t>
            </a:r>
            <a:r>
              <a:rPr lang="en-US" sz="1600" dirty="0">
                <a:solidFill>
                  <a:schemeClr val="tx1"/>
                </a:solidFill>
                <a:latin typeface="Calibri" panose="020F0502020204030204" pitchFamily="34" charset="0"/>
                <a:cs typeface="Calibri" panose="020F0502020204030204" pitchFamily="34" charset="0"/>
              </a:rPr>
              <a:t>It</a:t>
            </a:r>
            <a:r>
              <a:rPr lang="en-US" b="1" dirty="0">
                <a:solidFill>
                  <a:schemeClr val="tx1"/>
                </a:solidFill>
                <a:latin typeface="Calibri" panose="020F0502020204030204" pitchFamily="34" charset="0"/>
                <a:cs typeface="Calibri" panose="020F0502020204030204" pitchFamily="34" charset="0"/>
              </a:rPr>
              <a:t> </a:t>
            </a:r>
            <a:r>
              <a:rPr lang="en-US" sz="1700" dirty="0">
                <a:solidFill>
                  <a:schemeClr val="tx1"/>
                </a:solidFill>
                <a:latin typeface="Calibri" panose="020F0502020204030204" pitchFamily="34" charset="0"/>
                <a:cs typeface="Calibri" panose="020F0502020204030204" pitchFamily="34" charset="0"/>
              </a:rPr>
              <a:t>re</a:t>
            </a:r>
            <a:r>
              <a:rPr lang="en-US" sz="1700" b="0" i="0" dirty="0">
                <a:solidFill>
                  <a:schemeClr val="tx1"/>
                </a:solidFill>
                <a:effectLst/>
                <a:latin typeface="Calibri" panose="020F0502020204030204" pitchFamily="34" charset="0"/>
                <a:cs typeface="Calibri" panose="020F0502020204030204" pitchFamily="34" charset="0"/>
              </a:rPr>
              <a:t>fers to the process of creating multiple subsets of the training data by randomly sampling with replacement from the original dataset. This means that each decision tree in the forest is trained on a slightly different subset of the data.</a:t>
            </a:r>
          </a:p>
          <a:p>
            <a:r>
              <a:rPr lang="en-US" sz="1700" b="0" i="0" dirty="0">
                <a:solidFill>
                  <a:schemeClr val="tx1"/>
                </a:solidFill>
                <a:effectLst/>
                <a:latin typeface="Calibri" panose="020F0502020204030204" pitchFamily="34" charset="0"/>
                <a:cs typeface="Calibri" panose="020F0502020204030204" pitchFamily="34" charset="0"/>
              </a:rPr>
              <a:t>Imagine you have a large dataset of 1000 samples. To train a single decision tree, you would typically use the entire dataset. However, in Random Forest, you would create a subset of, say, 800 samples by randomly selecting from the original 1000 samples. This subset is called a bootstrap sample.</a:t>
            </a:r>
          </a:p>
          <a:p>
            <a:pPr algn="l"/>
            <a:r>
              <a:rPr lang="en-US" sz="1700" b="0" i="0" dirty="0">
                <a:solidFill>
                  <a:schemeClr val="tx1"/>
                </a:solidFill>
                <a:effectLst/>
                <a:latin typeface="Calibri" panose="020F0502020204030204" pitchFamily="34" charset="0"/>
                <a:cs typeface="Calibri" panose="020F0502020204030204" pitchFamily="34" charset="0"/>
              </a:rPr>
              <a:t>Bootstrapping helps to:</a:t>
            </a:r>
          </a:p>
          <a:p>
            <a:pPr algn="l"/>
            <a:r>
              <a:rPr lang="en-US" sz="1700" b="0" i="0" dirty="0">
                <a:solidFill>
                  <a:schemeClr val="tx1"/>
                </a:solidFill>
                <a:effectLst/>
                <a:latin typeface="Calibri" panose="020F0502020204030204" pitchFamily="34" charset="0"/>
                <a:cs typeface="Calibri" panose="020F0502020204030204" pitchFamily="34" charset="0"/>
              </a:rPr>
              <a:t>i. Reduce overfitting: By training each tree on a slightly different subset of the data, the forest as a whole becomes less sensitive to the training data.</a:t>
            </a:r>
          </a:p>
          <a:p>
            <a:pPr algn="l"/>
            <a:r>
              <a:rPr lang="en-US" sz="1700" b="0" i="0" dirty="0">
                <a:solidFill>
                  <a:schemeClr val="tx1"/>
                </a:solidFill>
                <a:effectLst/>
                <a:latin typeface="Calibri" panose="020F0502020204030204" pitchFamily="34" charset="0"/>
                <a:cs typeface="Calibri" panose="020F0502020204030204" pitchFamily="34" charset="0"/>
              </a:rPr>
              <a:t>ii. Increase diversity: Bootstrapping introduces randomness, which leads to a more diverse set of decision trees, ultimately improving the overall performance of the forest.</a:t>
            </a:r>
          </a:p>
          <a:p>
            <a:endParaRPr lang="en-US" sz="1700" b="1" dirty="0">
              <a:solidFill>
                <a:schemeClr val="tx1"/>
              </a:solidFill>
              <a:latin typeface="Calibri" panose="020F0502020204030204" pitchFamily="34" charset="0"/>
              <a:cs typeface="Calibri" panose="020F0502020204030204" pitchFamily="34" charset="0"/>
            </a:endParaRPr>
          </a:p>
          <a:p>
            <a:endParaRPr lang="en-US" sz="1700" dirty="0">
              <a:solidFill>
                <a:schemeClr val="tx1"/>
              </a:solidFill>
              <a:latin typeface="Calibri" panose="020F0502020204030204" pitchFamily="34" charset="0"/>
              <a:cs typeface="Calibri" panose="020F0502020204030204" pitchFamily="34" charset="0"/>
            </a:endParaRPr>
          </a:p>
          <a:p>
            <a:endParaRPr lang="en-US" dirty="0"/>
          </a:p>
        </p:txBody>
      </p:sp>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1"/>
          </p:nvPr>
        </p:nvSpPr>
        <p:spPr/>
        <p:txBody>
          <a:bodyPr/>
          <a:lstStyle/>
          <a:p>
            <a:fld id="{294A09A9-5501-47C1-A89A-A340965A2BE2}" type="slidenum">
              <a:rPr lang="en-US" smtClean="0"/>
              <a:t>3</a:t>
            </a:fld>
            <a:endParaRPr lang="en-US" dirty="0"/>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rcRect/>
          <a:stretch/>
        </p:blipFill>
        <p:spPr>
          <a:xfrm>
            <a:off x="1" y="2048293"/>
            <a:ext cx="3629608" cy="4809787"/>
          </a:xfrm>
        </p:spPr>
      </p:pic>
    </p:spTree>
    <p:extLst>
      <p:ext uri="{BB962C8B-B14F-4D97-AF65-F5344CB8AC3E}">
        <p14:creationId xmlns:p14="http://schemas.microsoft.com/office/powerpoint/2010/main" val="417851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normAutofit/>
          </a:bodyPr>
          <a:lstStyle/>
          <a:p>
            <a:r>
              <a:rPr lang="en-US" b="1" dirty="0">
                <a:solidFill>
                  <a:schemeClr val="tx1"/>
                </a:solidFill>
                <a:effectLst>
                  <a:outerShdw blurRad="38100" dist="38100" dir="2700000" algn="tl">
                    <a:srgbClr val="000000">
                      <a:alpha val="43137"/>
                    </a:srgbClr>
                  </a:outerShdw>
                </a:effectLst>
              </a:rPr>
              <a:t>Random Feature </a:t>
            </a:r>
            <a:br>
              <a:rPr lang="en-US" b="1" dirty="0">
                <a:solidFill>
                  <a:schemeClr val="tx1"/>
                </a:solidFill>
                <a:effectLst>
                  <a:outerShdw blurRad="38100" dist="38100" dir="2700000" algn="tl">
                    <a:srgbClr val="000000">
                      <a:alpha val="43137"/>
                    </a:srgbClr>
                  </a:outerShdw>
                </a:effectLst>
              </a:rPr>
            </a:br>
            <a:r>
              <a:rPr lang="en-US" b="1" dirty="0">
                <a:solidFill>
                  <a:schemeClr val="tx1"/>
                </a:solidFill>
                <a:effectLst>
                  <a:outerShdw blurRad="38100" dist="38100" dir="2700000" algn="tl">
                    <a:srgbClr val="000000">
                      <a:alpha val="43137"/>
                    </a:srgbClr>
                  </a:outerShdw>
                </a:effectLst>
              </a:rPr>
              <a:t>Selection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724144" y="1536192"/>
            <a:ext cx="5696712" cy="4014216"/>
          </a:xfrm>
          <a:noFill/>
        </p:spPr>
        <p:txBody>
          <a:bodyPr vert="horz" lIns="91440" tIns="45720" rIns="91440" bIns="45720" rtlCol="0" anchor="t">
            <a:normAutofit fontScale="85000" lnSpcReduction="20000"/>
          </a:bodyPr>
          <a:lstStyle/>
          <a:p>
            <a:r>
              <a:rPr lang="en-US" b="0" i="0" dirty="0">
                <a:solidFill>
                  <a:schemeClr val="tx1"/>
                </a:solidFill>
                <a:effectLst/>
                <a:latin typeface="__Inter_36bd41"/>
              </a:rPr>
              <a:t>Random feature selection is another crucial aspect of Random Forest. When training a decision tree, you typically consider all the features (or variables) in the dataset. However, in Random Forest, each decision tree is trained on a random subset of the features.</a:t>
            </a:r>
          </a:p>
          <a:p>
            <a:r>
              <a:rPr lang="en-US" b="0" i="0" dirty="0">
                <a:solidFill>
                  <a:schemeClr val="tx1"/>
                </a:solidFill>
                <a:effectLst/>
                <a:latin typeface="__Inter_36bd41"/>
              </a:rPr>
              <a:t>The random feature selection process is repeated for each decision tree, which means that each tree is trained on a different subset of features. </a:t>
            </a:r>
          </a:p>
          <a:p>
            <a:pPr marL="0" indent="0" algn="l">
              <a:buNone/>
            </a:pPr>
            <a:r>
              <a:rPr lang="en-US" b="0" i="0" dirty="0">
                <a:solidFill>
                  <a:schemeClr val="tx1"/>
                </a:solidFill>
                <a:effectLst/>
                <a:latin typeface="__Inter_36bd41"/>
              </a:rPr>
              <a:t>This process helps to:</a:t>
            </a:r>
          </a:p>
          <a:p>
            <a:pPr algn="l">
              <a:buFont typeface="Arial" panose="020B0604020202020204" pitchFamily="34" charset="0"/>
              <a:buChar char="•"/>
            </a:pPr>
            <a:r>
              <a:rPr lang="en-US" b="0" i="0" dirty="0">
                <a:solidFill>
                  <a:schemeClr val="tx1"/>
                </a:solidFill>
                <a:effectLst/>
                <a:latin typeface="__Inter_36bd41"/>
              </a:rPr>
              <a:t>Reduce correlation: By selecting a random subset of features, the trees become less correlated, which improves the overall performance of the forest.</a:t>
            </a:r>
          </a:p>
          <a:p>
            <a:pPr algn="l">
              <a:buFont typeface="Arial" panose="020B0604020202020204" pitchFamily="34" charset="0"/>
              <a:buChar char="•"/>
            </a:pPr>
            <a:r>
              <a:rPr lang="en-US" b="0" i="0" dirty="0">
                <a:solidFill>
                  <a:schemeClr val="tx1"/>
                </a:solidFill>
                <a:effectLst/>
                <a:latin typeface="__Inter_36bd41"/>
              </a:rPr>
              <a:t>Increase robustness: Random feature selection makes the forest more robust to noisy or irrelevant features.</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374123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r>
              <a:rPr lang="en-US" sz="4800" dirty="0">
                <a:solidFill>
                  <a:schemeClr val="bg1"/>
                </a:solidFill>
              </a:rPr>
              <a:t>Introduction To Random</a:t>
            </a:r>
            <a:br>
              <a:rPr lang="en-US" sz="4800" dirty="0">
                <a:solidFill>
                  <a:schemeClr val="bg1"/>
                </a:solidFill>
              </a:rPr>
            </a:br>
            <a:r>
              <a:rPr lang="en-US" sz="4800" dirty="0">
                <a:solidFill>
                  <a:schemeClr val="bg1"/>
                </a:solidFill>
              </a:rPr>
              <a:t>Forest</a:t>
            </a:r>
            <a:endParaRPr lang="en-US" dirty="0"/>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5</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normAutofit/>
          </a:bodyPr>
          <a:lstStyle/>
          <a:p>
            <a:pPr algn="ctr"/>
            <a:r>
              <a:rPr lang="en-US" b="1" dirty="0">
                <a:solidFill>
                  <a:schemeClr val="tx1"/>
                </a:solidFill>
                <a:effectLst>
                  <a:outerShdw blurRad="38100" dist="38100" dir="2700000" algn="tl">
                    <a:srgbClr val="000000">
                      <a:alpha val="43137"/>
                    </a:srgbClr>
                  </a:outerShdw>
                </a:effectLst>
              </a:rPr>
              <a:t>What Is </a:t>
            </a:r>
            <a:r>
              <a:rPr lang="en-US" sz="4400" b="1" dirty="0">
                <a:solidFill>
                  <a:schemeClr val="tx1"/>
                </a:solidFill>
                <a:effectLst>
                  <a:outerShdw blurRad="38100" dist="38100" dir="2700000" algn="tl">
                    <a:srgbClr val="000000">
                      <a:alpha val="43137"/>
                    </a:srgbClr>
                  </a:outerShdw>
                </a:effectLst>
              </a:rPr>
              <a:t>Random</a:t>
            </a:r>
            <a:br>
              <a:rPr lang="en-US" sz="4400" b="1" dirty="0">
                <a:solidFill>
                  <a:schemeClr val="tx1"/>
                </a:solidFill>
                <a:effectLst>
                  <a:outerShdw blurRad="38100" dist="38100" dir="2700000" algn="tl">
                    <a:srgbClr val="000000">
                      <a:alpha val="43137"/>
                    </a:srgbClr>
                  </a:outerShdw>
                </a:effectLst>
              </a:rPr>
            </a:br>
            <a:r>
              <a:rPr lang="en-US" sz="4400" b="1" dirty="0">
                <a:solidFill>
                  <a:schemeClr val="tx1"/>
                </a:solidFill>
                <a:effectLst>
                  <a:outerShdw blurRad="38100" dist="38100" dir="2700000" algn="tl">
                    <a:srgbClr val="000000">
                      <a:alpha val="43137"/>
                    </a:srgbClr>
                  </a:outerShdw>
                </a:effectLst>
              </a:rPr>
              <a:t>Forest</a:t>
            </a:r>
            <a:endParaRPr lang="en-US" b="1" dirty="0">
              <a:solidFill>
                <a:schemeClr val="tx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noFill/>
        </p:spPr>
        <p:txBody>
          <a:bodyPr vert="horz" lIns="91440" tIns="45720" rIns="91440" bIns="45720" rtlCol="0" anchor="t">
            <a:normAutofit/>
          </a:bodyPr>
          <a:lstStyle/>
          <a:p>
            <a:r>
              <a:rPr lang="en-US" i="0" dirty="0">
                <a:solidFill>
                  <a:schemeClr val="tx1"/>
                </a:solidFill>
                <a:effectLst/>
                <a:latin typeface="__Inter_36bd41"/>
              </a:rPr>
              <a:t>Random Forest is a type of supervised learning algorithm that combines multiple decision trees to improve the accuracy and robustness of predictions. It works by training multiple decision trees on random subsets of the data and then combining their predictions to produce a final output.</a:t>
            </a:r>
          </a:p>
          <a:p>
            <a:pPr marL="0" marR="0">
              <a:lnSpc>
                <a:spcPct val="107000"/>
              </a:lnSpc>
              <a:spcBef>
                <a:spcPts val="0"/>
              </a:spcBef>
              <a:spcAft>
                <a:spcPts val="800"/>
              </a:spcAft>
            </a:pPr>
            <a:r>
              <a:rPr lang="en-US" kern="100" dirty="0">
                <a:solidFill>
                  <a:schemeClr val="tx1"/>
                </a:solidFill>
                <a:effectLst/>
                <a:latin typeface="__Inter_36bd41"/>
                <a:ea typeface="Calibri" panose="020F0502020204030204" pitchFamily="34" charset="0"/>
                <a:cs typeface="Times New Roman" panose="02020603050405020304" pitchFamily="18" charset="0"/>
              </a:rPr>
              <a:t>Random Forest: It is a collection of multiple random decision trees and it is much less sensitive to the training data. You can guess that we use multiple trees hence the name forest. Why is it called random? It is because we have used 2 random processes, bootstrapping and random feature selection. </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108097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normAutofit/>
          </a:bodyPr>
          <a:lstStyle/>
          <a:p>
            <a:pPr algn="ctr"/>
            <a:r>
              <a:rPr lang="en-US" b="1" dirty="0">
                <a:solidFill>
                  <a:schemeClr val="tx1"/>
                </a:solidFill>
                <a:effectLst>
                  <a:outerShdw blurRad="38100" dist="38100" dir="2700000" algn="tl">
                    <a:srgbClr val="000000">
                      <a:alpha val="43137"/>
                    </a:srgbClr>
                  </a:outerShdw>
                </a:effectLst>
              </a:rPr>
              <a:t>Random Forest</a:t>
            </a:r>
          </a:p>
        </p:txBody>
      </p:sp>
      <p:pic>
        <p:nvPicPr>
          <p:cNvPr id="7" name="Content Placeholder 6">
            <a:extLst>
              <a:ext uri="{FF2B5EF4-FFF2-40B4-BE49-F238E27FC236}">
                <a16:creationId xmlns:a16="http://schemas.microsoft.com/office/drawing/2014/main" id="{A54CA104-D779-3EB1-BDF4-E78F98D32FF8}"/>
              </a:ext>
            </a:extLst>
          </p:cNvPr>
          <p:cNvPicPr>
            <a:picLocks noGrp="1" noChangeAspect="1"/>
          </p:cNvPicPr>
          <p:nvPr>
            <p:ph sz="quarter" idx="13"/>
          </p:nvPr>
        </p:nvPicPr>
        <p:blipFill>
          <a:blip r:embed="rId2">
            <a:extLst>
              <a:ext uri="{837473B0-CC2E-450A-ABE3-18F120FF3D39}">
                <a1611:picAttrSrcUrl xmlns:a1611="http://schemas.microsoft.com/office/drawing/2016/11/main" r:id="rId3"/>
              </a:ext>
            </a:extLst>
          </a:blip>
          <a:srcRect/>
          <a:stretch/>
        </p:blipFill>
        <p:spPr>
          <a:xfrm>
            <a:off x="3100874" y="2101196"/>
            <a:ext cx="6120881" cy="4620279"/>
          </a:xfrm>
          <a:noFill/>
        </p:spPr>
      </p:pic>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8" name="TextBox 7">
            <a:extLst>
              <a:ext uri="{FF2B5EF4-FFF2-40B4-BE49-F238E27FC236}">
                <a16:creationId xmlns:a16="http://schemas.microsoft.com/office/drawing/2014/main" id="{1944E3BA-C04C-BB9A-FF25-BE469C446A57}"/>
              </a:ext>
            </a:extLst>
          </p:cNvPr>
          <p:cNvSpPr txBox="1"/>
          <p:nvPr/>
        </p:nvSpPr>
        <p:spPr>
          <a:xfrm>
            <a:off x="3100874" y="6721475"/>
            <a:ext cx="6120881" cy="230832"/>
          </a:xfrm>
          <a:prstGeom prst="rect">
            <a:avLst/>
          </a:prstGeom>
          <a:noFill/>
        </p:spPr>
        <p:txBody>
          <a:bodyPr wrap="square" rtlCol="0">
            <a:spAutoFit/>
          </a:bodyPr>
          <a:lstStyle/>
          <a:p>
            <a:r>
              <a:rPr lang="en-US" sz="900" dirty="0">
                <a:hlinkClick r:id="rId3" tooltip="https://sefiks.com/2017/11/19/how-random-forests-can-keep-you-from-decision-tree/"/>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654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21792" y="722376"/>
            <a:ext cx="6419088" cy="2350008"/>
          </a:xfrm>
          <a:noFill/>
        </p:spPr>
        <p:txBody>
          <a:bodyPr>
            <a:noAutofit/>
          </a:bodyPr>
          <a:lstStyle/>
          <a:p>
            <a:r>
              <a:rPr lang="en-US" dirty="0"/>
              <a:t>Random Forest For Regression</a:t>
            </a:r>
          </a:p>
        </p:txBody>
      </p:sp>
      <p:pic>
        <p:nvPicPr>
          <p:cNvPr id="9" name="Picture Placeholder 5" descr="A group of orange flowers">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a:stretch/>
        </p:blipFill>
        <p:spPr>
          <a:xfrm>
            <a:off x="7754488" y="0"/>
            <a:ext cx="4434464" cy="6858000"/>
          </a:xfrm>
          <a:solidFill>
            <a:schemeClr val="bg1">
              <a:lumMod val="95000"/>
            </a:schemeClr>
          </a:solidFill>
        </p:spPr>
      </p:pic>
    </p:spTree>
    <p:extLst>
      <p:ext uri="{BB962C8B-B14F-4D97-AF65-F5344CB8AC3E}">
        <p14:creationId xmlns:p14="http://schemas.microsoft.com/office/powerpoint/2010/main" val="354187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Random Forest For Regression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724144" y="1536192"/>
            <a:ext cx="5696712" cy="4820158"/>
          </a:xfrm>
          <a:noFill/>
        </p:spPr>
        <p:txBody>
          <a:bodyPr vert="horz" lIns="91440" tIns="45720" rIns="91440" bIns="45720" rtlCol="0" anchor="t">
            <a:normAutofit fontScale="85000" lnSpcReduction="10000"/>
          </a:bodyPr>
          <a:lstStyle/>
          <a:p>
            <a:r>
              <a:rPr lang="en-US" b="0" i="0" dirty="0">
                <a:solidFill>
                  <a:schemeClr val="tx1"/>
                </a:solidFill>
                <a:effectLst/>
                <a:latin typeface="__Inter_36bd41"/>
              </a:rPr>
              <a:t>In regression tasks, the goal is to predict a continuous output variable. Random Forest regression works by training multiple decision trees on random subsets of the data and then combining their predictions to produce a final output. The final output is typically the average of the predictions from each tree.</a:t>
            </a:r>
          </a:p>
          <a:p>
            <a:pPr algn="l"/>
            <a:r>
              <a:rPr lang="en-US" i="0" dirty="0">
                <a:solidFill>
                  <a:schemeClr val="tx1"/>
                </a:solidFill>
                <a:effectLst/>
                <a:latin typeface="__Inter_36bd41"/>
              </a:rPr>
              <a:t>Here are the steps involved in Random Forest regression:</a:t>
            </a:r>
          </a:p>
          <a:p>
            <a:pPr algn="l">
              <a:buFont typeface="+mj-lt"/>
              <a:buAutoNum type="arabicPeriod"/>
            </a:pPr>
            <a:r>
              <a:rPr lang="en-US" i="0" dirty="0">
                <a:solidFill>
                  <a:schemeClr val="tx1"/>
                </a:solidFill>
                <a:effectLst/>
                <a:latin typeface="__Inter_36bd41"/>
              </a:rPr>
              <a:t>Bootstrap sampling: A random subset of the data is selected with replacement to train each decision tree.</a:t>
            </a:r>
          </a:p>
          <a:p>
            <a:pPr algn="l">
              <a:buFont typeface="+mj-lt"/>
              <a:buAutoNum type="arabicPeriod"/>
            </a:pPr>
            <a:r>
              <a:rPr lang="en-US" i="0" dirty="0">
                <a:solidFill>
                  <a:schemeClr val="tx1"/>
                </a:solidFill>
                <a:effectLst/>
                <a:latin typeface="__Inter_36bd41"/>
              </a:rPr>
              <a:t>Decision tree training: A decision tree is trained on the random subset of data.</a:t>
            </a:r>
          </a:p>
          <a:p>
            <a:pPr algn="l">
              <a:buFont typeface="+mj-lt"/>
              <a:buAutoNum type="arabicPeriod"/>
            </a:pPr>
            <a:r>
              <a:rPr lang="en-US" i="0" dirty="0">
                <a:solidFill>
                  <a:schemeClr val="tx1"/>
                </a:solidFill>
                <a:effectLst/>
                <a:latin typeface="__Inter_36bd41"/>
              </a:rPr>
              <a:t>Prediction: Each decision tree predicts the output value for a given input.</a:t>
            </a:r>
          </a:p>
          <a:p>
            <a:pPr algn="l">
              <a:buFont typeface="+mj-lt"/>
              <a:buAutoNum type="arabicPeriod"/>
            </a:pPr>
            <a:r>
              <a:rPr lang="en-US" i="0" dirty="0">
                <a:solidFill>
                  <a:schemeClr val="tx1"/>
                </a:solidFill>
                <a:effectLst/>
                <a:latin typeface="__Inter_36bd41"/>
              </a:rPr>
              <a:t>Combining predictions: The predictions from each tree are combined to produce a final output</a:t>
            </a:r>
            <a:r>
              <a:rPr lang="en-US" b="0" i="0" dirty="0">
                <a:solidFill>
                  <a:srgbClr val="D1D5DB"/>
                </a:solidFill>
                <a:effectLst/>
                <a:latin typeface="__Inter_36bd41"/>
              </a:rPr>
              <a:t>.</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902424547"/>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2.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Floral flourish</Template>
  <TotalTime>684</TotalTime>
  <Words>1536</Words>
  <Application>Microsoft Office PowerPoint</Application>
  <PresentationFormat>Widescreen</PresentationFormat>
  <Paragraphs>126</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__Inter_36bd41</vt:lpstr>
      <vt:lpstr>Arial</vt:lpstr>
      <vt:lpstr>Baskerville Old Face</vt:lpstr>
      <vt:lpstr>Calibri</vt:lpstr>
      <vt:lpstr>Gill Sans Nova Light</vt:lpstr>
      <vt:lpstr>Custom</vt:lpstr>
      <vt:lpstr>Random Forest  For Regression and Classification</vt:lpstr>
      <vt:lpstr>Agenda</vt:lpstr>
      <vt:lpstr>Definition Of Terms</vt:lpstr>
      <vt:lpstr>Random Feature  Selection</vt:lpstr>
      <vt:lpstr>Introduction To Random Forest</vt:lpstr>
      <vt:lpstr>What Is Random Forest</vt:lpstr>
      <vt:lpstr>Random Forest</vt:lpstr>
      <vt:lpstr>Random Forest For Regression</vt:lpstr>
      <vt:lpstr>Random Forest For Regression</vt:lpstr>
      <vt:lpstr>Random Forest For Classification</vt:lpstr>
      <vt:lpstr>Random Forest For Classification</vt:lpstr>
      <vt:lpstr>Random Forest For Classification</vt:lpstr>
      <vt:lpstr>Tree Voting</vt:lpstr>
      <vt:lpstr>Random Forest For Classification</vt:lpstr>
      <vt:lpstr>Advantages Vs Disadvantages</vt:lpstr>
      <vt:lpstr>BANTER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Areefa Kareem</dc:creator>
  <cp:lastModifiedBy>Areefa Kareem</cp:lastModifiedBy>
  <cp:revision>2</cp:revision>
  <dcterms:created xsi:type="dcterms:W3CDTF">2024-09-04T10:19:42Z</dcterms:created>
  <dcterms:modified xsi:type="dcterms:W3CDTF">2024-09-04T21:44:19Z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